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7"/>
  </p:notesMasterIdLst>
  <p:handoutMasterIdLst>
    <p:handoutMasterId r:id="rId18"/>
  </p:handoutMasterIdLst>
  <p:sldIdLst>
    <p:sldId id="1520" r:id="rId5"/>
    <p:sldId id="1531" r:id="rId6"/>
    <p:sldId id="1535" r:id="rId7"/>
    <p:sldId id="1541" r:id="rId8"/>
    <p:sldId id="1536" r:id="rId9"/>
    <p:sldId id="1539" r:id="rId10"/>
    <p:sldId id="1542" r:id="rId11"/>
    <p:sldId id="1525" r:id="rId12"/>
    <p:sldId id="1517" r:id="rId13"/>
    <p:sldId id="1543" r:id="rId14"/>
    <p:sldId id="1529" r:id="rId15"/>
    <p:sldId id="15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3"/>
    <p:restoredTop sz="94630"/>
  </p:normalViewPr>
  <p:slideViewPr>
    <p:cSldViewPr snapToGrid="0">
      <p:cViewPr varScale="1">
        <p:scale>
          <a:sx n="105" d="100"/>
          <a:sy n="105" d="100"/>
        </p:scale>
        <p:origin x="19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noProof="0" dirty="0">
              <a:solidFill>
                <a:schemeClr val="tx1"/>
              </a:solidFill>
              <a:latin typeface="+mj-lt"/>
              <a:cs typeface="Poppins" pitchFamily="2" charset="77"/>
            </a:rPr>
            <a:t>Multivariate works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noProof="0" dirty="0">
              <a:latin typeface="+mj-lt"/>
              <a:cs typeface="Poppins" pitchFamily="2" charset="77"/>
            </a:rPr>
            <a:t>We showed that giving more context on weather situation yields better performing models.</a:t>
          </a:r>
          <a:endParaRPr lang="en-US" sz="1600" noProof="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noProof="0" dirty="0">
              <a:solidFill>
                <a:schemeClr val="tx1"/>
              </a:solidFill>
              <a:latin typeface="+mj-lt"/>
              <a:cs typeface="Poppins" pitchFamily="2" charset="77"/>
            </a:rPr>
            <a:t>Complexity vs efficiency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noProof="0" dirty="0">
              <a:latin typeface="+mj-lt"/>
              <a:cs typeface="Poppins" pitchFamily="2" charset="77"/>
            </a:rPr>
            <a:t>Our results suggest that the complex approach led to inaccurate results, probably due to miss specification of the model (too much history for the LSTM).</a:t>
          </a:r>
          <a:endParaRPr lang="en-US" sz="1600" noProof="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4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4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4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4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noProof="0" dirty="0">
              <a:solidFill>
                <a:schemeClr val="tx1"/>
              </a:solidFill>
              <a:latin typeface="+mj-lt"/>
              <a:cs typeface="Poppins" pitchFamily="2" charset="77"/>
            </a:rPr>
            <a:t>Change lags used for LSTM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noProof="0" dirty="0">
              <a:latin typeface="+mj-lt"/>
              <a:cs typeface="Poppins" pitchFamily="2" charset="77"/>
            </a:rPr>
            <a:t>For this version we used 8 years of data as lags for the LSTM (monthly data). That raised the complexity of the model without giving expected results.</a:t>
          </a:r>
          <a:endParaRPr lang="en-US" sz="1600" noProof="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noProof="0" dirty="0">
              <a:solidFill>
                <a:schemeClr val="tx1"/>
              </a:solidFill>
              <a:latin typeface="+mj-lt"/>
              <a:cs typeface="Poppins" pitchFamily="2" charset="77"/>
            </a:rPr>
            <a:t>GNN approach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noProof="0" dirty="0">
              <a:latin typeface="+mj-lt"/>
              <a:cs typeface="Poppins" pitchFamily="2" charset="77"/>
            </a:rPr>
            <a:t>Intuitively in our dataset there is a strong relation between records due to both time and proximity factors. This gives us the possibility to try a GNN approach.</a:t>
          </a:r>
          <a:endParaRPr lang="en-US" sz="1600" noProof="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4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4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4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4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4982777" cy="34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noProof="0" dirty="0">
              <a:solidFill>
                <a:schemeClr val="tx1"/>
              </a:solidFill>
              <a:latin typeface="+mj-lt"/>
              <a:cs typeface="Poppins" pitchFamily="2" charset="77"/>
            </a:rPr>
            <a:t>Multivariate works</a:t>
          </a:r>
        </a:p>
      </dsp:txBody>
      <dsp:txXfrm>
        <a:off x="0" y="0"/>
        <a:ext cx="4982777" cy="347122"/>
      </dsp:txXfrm>
    </dsp:sp>
    <dsp:sp modelId="{922F7867-BAA8-4280-885B-E9A3B540D23F}">
      <dsp:nvSpPr>
        <dsp:cNvPr id="0" name=""/>
        <dsp:cNvSpPr/>
      </dsp:nvSpPr>
      <dsp:spPr>
        <a:xfrm>
          <a:off x="0" y="347122"/>
          <a:ext cx="4982777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+mj-lt"/>
              <a:cs typeface="Poppins" pitchFamily="2" charset="77"/>
            </a:rPr>
            <a:t>We showed that giving more context on weather situation yields better performing models.</a:t>
          </a:r>
          <a:endParaRPr lang="en-US" sz="1600" kern="1200" noProof="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47122"/>
        <a:ext cx="4982777" cy="1341020"/>
      </dsp:txXfrm>
    </dsp:sp>
    <dsp:sp modelId="{149E8246-107E-446D-83A2-2619E61A535F}">
      <dsp:nvSpPr>
        <dsp:cNvPr id="0" name=""/>
        <dsp:cNvSpPr/>
      </dsp:nvSpPr>
      <dsp:spPr>
        <a:xfrm>
          <a:off x="5481055" y="0"/>
          <a:ext cx="4982777" cy="34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noProof="0" dirty="0">
              <a:solidFill>
                <a:schemeClr val="tx1"/>
              </a:solidFill>
              <a:latin typeface="+mj-lt"/>
              <a:cs typeface="Poppins" pitchFamily="2" charset="77"/>
            </a:rPr>
            <a:t>Complexity vs efficiency</a:t>
          </a:r>
        </a:p>
      </dsp:txBody>
      <dsp:txXfrm>
        <a:off x="5481055" y="0"/>
        <a:ext cx="4982777" cy="347122"/>
      </dsp:txXfrm>
    </dsp:sp>
    <dsp:sp modelId="{8EE598D4-3436-4B47-84B1-DAD22BF1454E}">
      <dsp:nvSpPr>
        <dsp:cNvPr id="0" name=""/>
        <dsp:cNvSpPr/>
      </dsp:nvSpPr>
      <dsp:spPr>
        <a:xfrm>
          <a:off x="5481055" y="347122"/>
          <a:ext cx="4982777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+mj-lt"/>
              <a:cs typeface="Poppins" pitchFamily="2" charset="77"/>
            </a:rPr>
            <a:t>Our results suggest that the complex approach led to inaccurate results, probably due to miss specification of the model (too much history for the LSTM).</a:t>
          </a:r>
          <a:endParaRPr lang="en-US" sz="1600" kern="1200" noProof="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5481055" y="347122"/>
        <a:ext cx="4982777" cy="1341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4982777" cy="34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noProof="0" dirty="0">
              <a:solidFill>
                <a:schemeClr val="tx1"/>
              </a:solidFill>
              <a:latin typeface="+mj-lt"/>
              <a:cs typeface="Poppins" pitchFamily="2" charset="77"/>
            </a:rPr>
            <a:t>Change lags used for LSTM</a:t>
          </a:r>
        </a:p>
      </dsp:txBody>
      <dsp:txXfrm>
        <a:off x="0" y="0"/>
        <a:ext cx="4982777" cy="347122"/>
      </dsp:txXfrm>
    </dsp:sp>
    <dsp:sp modelId="{922F7867-BAA8-4280-885B-E9A3B540D23F}">
      <dsp:nvSpPr>
        <dsp:cNvPr id="0" name=""/>
        <dsp:cNvSpPr/>
      </dsp:nvSpPr>
      <dsp:spPr>
        <a:xfrm>
          <a:off x="0" y="347122"/>
          <a:ext cx="4982777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+mj-lt"/>
              <a:cs typeface="Poppins" pitchFamily="2" charset="77"/>
            </a:rPr>
            <a:t>For this version we used 8 years of data as lags for the LSTM (monthly data). That raised the complexity of the model without giving expected results.</a:t>
          </a:r>
          <a:endParaRPr lang="en-US" sz="1600" kern="1200" noProof="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47122"/>
        <a:ext cx="4982777" cy="1341020"/>
      </dsp:txXfrm>
    </dsp:sp>
    <dsp:sp modelId="{149E8246-107E-446D-83A2-2619E61A535F}">
      <dsp:nvSpPr>
        <dsp:cNvPr id="0" name=""/>
        <dsp:cNvSpPr/>
      </dsp:nvSpPr>
      <dsp:spPr>
        <a:xfrm>
          <a:off x="5481055" y="0"/>
          <a:ext cx="4982777" cy="34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noProof="0" dirty="0">
              <a:solidFill>
                <a:schemeClr val="tx1"/>
              </a:solidFill>
              <a:latin typeface="+mj-lt"/>
              <a:cs typeface="Poppins" pitchFamily="2" charset="77"/>
            </a:rPr>
            <a:t>GNN approach</a:t>
          </a:r>
        </a:p>
      </dsp:txBody>
      <dsp:txXfrm>
        <a:off x="5481055" y="0"/>
        <a:ext cx="4982777" cy="347122"/>
      </dsp:txXfrm>
    </dsp:sp>
    <dsp:sp modelId="{8EE598D4-3436-4B47-84B1-DAD22BF1454E}">
      <dsp:nvSpPr>
        <dsp:cNvPr id="0" name=""/>
        <dsp:cNvSpPr/>
      </dsp:nvSpPr>
      <dsp:spPr>
        <a:xfrm>
          <a:off x="5481055" y="347122"/>
          <a:ext cx="4982777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+mj-lt"/>
              <a:cs typeface="Poppins" pitchFamily="2" charset="77"/>
            </a:rPr>
            <a:t>Intuitively in our dataset there is a strong relation between records due to both time and proximity factors. This gives us the possibility to try a GNN approach.</a:t>
          </a:r>
          <a:endParaRPr lang="en-US" sz="1600" kern="1200" noProof="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5481055" y="347122"/>
        <a:ext cx="4982777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8CC72A1-690E-5B7F-AD89-A562A2D9BB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826" r:id="rId11"/>
    <p:sldLayoutId id="2147483782" r:id="rId12"/>
    <p:sldLayoutId id="214748377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827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5" r:id="rId54"/>
    <p:sldLayoutId id="2147483824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udata.uea.ac.uk/cru/data/hrg/#current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FLOOD FORECASTING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Presented by Gabriel Santiago B.</a:t>
            </a: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A58D9-3C4D-B663-2020-41506F301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F826-63DF-171B-C2FB-6D711536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797157"/>
          </a:xfrm>
        </p:spPr>
        <p:txBody>
          <a:bodyPr/>
          <a:lstStyle/>
          <a:p>
            <a:r>
              <a:rPr lang="en-US" dirty="0"/>
              <a:t>BENCHMARK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D2D20-6910-FCB0-8183-9A966F740F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noProof="0" dirty="0">
                <a:latin typeface="+mj-lt"/>
              </a:rPr>
              <a:t>Logit Model: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To make sure that our approach is robust against more simple methodologies, we build a Logistic regression on the same target but without considering neither the time or proximity factors.</a:t>
            </a:r>
          </a:p>
          <a:p>
            <a:pPr>
              <a:lnSpc>
                <a:spcPct val="100000"/>
              </a:lnSpc>
            </a:pPr>
            <a:endParaRPr lang="en-US" sz="1400" noProof="0" dirty="0"/>
          </a:p>
        </p:txBody>
      </p:sp>
    </p:spTree>
    <p:extLst>
      <p:ext uri="{BB962C8B-B14F-4D97-AF65-F5344CB8AC3E}">
        <p14:creationId xmlns:p14="http://schemas.microsoft.com/office/powerpoint/2010/main" val="287307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38" y="228599"/>
            <a:ext cx="7342307" cy="1133856"/>
          </a:xfrm>
        </p:spPr>
        <p:txBody>
          <a:bodyPr/>
          <a:lstStyle/>
          <a:p>
            <a:r>
              <a:rPr lang="en-US" noProof="0" dirty="0"/>
              <a:t>CONCLUSIONS &amp; NEXT STEPS</a:t>
            </a:r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328931"/>
              </p:ext>
            </p:extLst>
          </p:nvPr>
        </p:nvGraphicFramePr>
        <p:xfrm>
          <a:off x="983374" y="1150873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974336"/>
            <a:ext cx="12191999" cy="1883664"/>
          </a:xfrm>
        </p:spPr>
      </p:pic>
      <p:graphicFrame>
        <p:nvGraphicFramePr>
          <p:cNvPr id="3" name="Content Placeholder 4" descr="Flexible text blocks SmartArt graphic">
            <a:extLst>
              <a:ext uri="{FF2B5EF4-FFF2-40B4-BE49-F238E27FC236}">
                <a16:creationId xmlns:a16="http://schemas.microsoft.com/office/drawing/2014/main" id="{ECD6D398-5169-160A-012A-B2FB2FFB92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952799"/>
              </p:ext>
            </p:extLst>
          </p:nvPr>
        </p:nvGraphicFramePr>
        <p:xfrm>
          <a:off x="983374" y="2919348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369B0DF-9320-F220-E31F-F1080F50C18A}"/>
              </a:ext>
            </a:extLst>
          </p:cNvPr>
          <p:cNvSpPr txBox="1"/>
          <p:nvPr/>
        </p:nvSpPr>
        <p:spPr>
          <a:xfrm>
            <a:off x="301752" y="864360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Conclusions</a:t>
            </a:r>
            <a:r>
              <a:rPr lang="es-419" dirty="0"/>
              <a:t>: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E6BFAC5-A72C-75C9-8E28-B9B3492E123E}"/>
              </a:ext>
            </a:extLst>
          </p:cNvPr>
          <p:cNvSpPr txBox="1"/>
          <p:nvPr/>
        </p:nvSpPr>
        <p:spPr>
          <a:xfrm>
            <a:off x="381000" y="2550016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Next Steps</a:t>
            </a:r>
            <a:r>
              <a:rPr lang="es-419" dirty="0"/>
              <a:t>: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noProof="0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noProof="0" dirty="0"/>
              <a:t>Presented </a:t>
            </a:r>
            <a:r>
              <a:rPr lang="en-US" noProof="0"/>
              <a:t>by Gabriel Santiago</a:t>
            </a:r>
            <a:endParaRPr lang="en-US" noProof="0" dirty="0"/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  <a:p>
            <a:r>
              <a:rPr lang="en-US" noProof="0" dirty="0"/>
              <a:t>Data</a:t>
            </a:r>
          </a:p>
          <a:p>
            <a:r>
              <a:rPr lang="en-US" noProof="0" dirty="0"/>
              <a:t>Model</a:t>
            </a:r>
          </a:p>
          <a:p>
            <a:r>
              <a:rPr lang="en-US" noProof="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PrOBLEMATIC</a:t>
            </a:r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Peru is an Emerging Market Economy with sustained economic growth. However, as many Latin-American countries, it has not been unrelated to climate change.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/>
        </p:nvSpPr>
        <p:spPr>
          <a:xfrm>
            <a:off x="828243" y="1261872"/>
            <a:ext cx="10535513" cy="433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0" b="1" i="0" kern="1200">
                <a:solidFill>
                  <a:schemeClr val="tx1"/>
                </a:solidFill>
                <a:latin typeface="+mj-lt"/>
                <a:ea typeface="+mn-ea"/>
                <a:cs typeface="Poppins" pitchFamily="2" charset="77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noProof="0" dirty="0"/>
              <a:t>-1.5% PIB</a:t>
            </a:r>
          </a:p>
          <a:p>
            <a:r>
              <a:rPr lang="en-US" sz="3600" noProof="0" dirty="0"/>
              <a:t>+245k affected families </a:t>
            </a: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/>
          <a:lstStyle/>
          <a:p>
            <a:r>
              <a:rPr lang="en-US" noProof="0" dirty="0"/>
              <a:t>DATA</a:t>
            </a:r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en-US" noProof="0" dirty="0"/>
              <a:t>DATA 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/>
          <a:p>
            <a:r>
              <a:rPr lang="en-US" b="1" noProof="0" dirty="0">
                <a:latin typeface="+mj-lt"/>
                <a:hlinkClick r:id="rId2"/>
              </a:rPr>
              <a:t>Gridded Time Series Dataset</a:t>
            </a:r>
            <a:endParaRPr lang="en-US" b="1" noProof="0" dirty="0">
              <a:latin typeface="+mj-lt"/>
            </a:endParaRPr>
          </a:p>
          <a:p>
            <a:r>
              <a:rPr lang="en-US" noProof="0" dirty="0"/>
              <a:t>Set of month, latitude and longitude information of:</a:t>
            </a:r>
          </a:p>
          <a:p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b="1" noProof="0" dirty="0">
                <a:latin typeface="+mj-lt"/>
                <a:hlinkClick r:id="rId2"/>
              </a:rPr>
              <a:t>Country Aggregates Dataset</a:t>
            </a:r>
            <a:endParaRPr lang="en-US" b="1" noProof="0" dirty="0">
              <a:latin typeface="+mj-lt"/>
            </a:endParaRPr>
          </a:p>
          <a:p>
            <a:r>
              <a:rPr lang="en-US" noProof="0" dirty="0"/>
              <a:t>Set of month, and country average of above-mentioned variables.</a:t>
            </a:r>
          </a:p>
          <a:p>
            <a:endParaRPr lang="en-U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313A05-2BC1-BC0F-D54B-5447263A7469}"/>
              </a:ext>
            </a:extLst>
          </p:cNvPr>
          <p:cNvSpPr txBox="1"/>
          <p:nvPr/>
        </p:nvSpPr>
        <p:spPr>
          <a:xfrm>
            <a:off x="6095999" y="1943450"/>
            <a:ext cx="290285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AutoNum type="arabicPeriod"/>
            </a:pPr>
            <a:r>
              <a:rPr lang="en-US" noProof="0" dirty="0">
                <a:cs typeface="Poppins Light" pitchFamily="2" charset="77"/>
              </a:rPr>
              <a:t>Cloud Coverage (%)</a:t>
            </a:r>
          </a:p>
          <a:p>
            <a:pPr marL="342900" indent="-342900">
              <a:buAutoNum type="arabicPeriod"/>
            </a:pPr>
            <a:r>
              <a:rPr lang="en-US" noProof="0" dirty="0">
                <a:cs typeface="Poppins Light" pitchFamily="2" charset="77"/>
              </a:rPr>
              <a:t>Temperature Range</a:t>
            </a:r>
          </a:p>
          <a:p>
            <a:pPr marL="342900" indent="-342900">
              <a:buAutoNum type="arabicPeriod"/>
            </a:pPr>
            <a:r>
              <a:rPr lang="en-US" noProof="0" dirty="0">
                <a:cs typeface="Poppins Light" pitchFamily="2" charset="77"/>
              </a:rPr>
              <a:t>Frost Days</a:t>
            </a:r>
          </a:p>
          <a:p>
            <a:pPr marL="342900" indent="-342900">
              <a:buAutoNum type="arabicPeriod"/>
            </a:pPr>
            <a:r>
              <a:rPr lang="en-US" noProof="0" dirty="0">
                <a:cs typeface="Poppins Light" pitchFamily="2" charset="77"/>
              </a:rPr>
              <a:t>Potential </a:t>
            </a:r>
            <a:r>
              <a:rPr lang="en-US" noProof="0" dirty="0" err="1">
                <a:cs typeface="Poppins Light" pitchFamily="2" charset="77"/>
              </a:rPr>
              <a:t>evapo</a:t>
            </a:r>
            <a:r>
              <a:rPr lang="en-US" noProof="0" dirty="0">
                <a:cs typeface="Poppins Light" pitchFamily="2" charset="77"/>
              </a:rPr>
              <a:t>-transpiration</a:t>
            </a:r>
          </a:p>
          <a:p>
            <a:pPr marL="342900" indent="-342900">
              <a:buAutoNum type="arabicPeriod"/>
            </a:pPr>
            <a:r>
              <a:rPr lang="en-US" noProof="0" dirty="0">
                <a:cs typeface="Poppins Light" pitchFamily="2" charset="77"/>
              </a:rPr>
              <a:t>Precipitation rate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D0398-9C22-0B52-4272-77CAC6424994}"/>
              </a:ext>
            </a:extLst>
          </p:cNvPr>
          <p:cNvSpPr txBox="1"/>
          <p:nvPr/>
        </p:nvSpPr>
        <p:spPr>
          <a:xfrm>
            <a:off x="8998856" y="1943450"/>
            <a:ext cx="3121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noProof="0" dirty="0">
                <a:cs typeface="Poppins Light" pitchFamily="2" charset="77"/>
              </a:rPr>
              <a:t>Minimum temperature</a:t>
            </a:r>
          </a:p>
          <a:p>
            <a:pPr marL="342900" indent="-342900">
              <a:buAutoNum type="arabicPeriod" startAt="6"/>
            </a:pPr>
            <a:r>
              <a:rPr lang="en-US" noProof="0" dirty="0">
                <a:cs typeface="Poppins Light" pitchFamily="2" charset="77"/>
              </a:rPr>
              <a:t>Maximum temperature</a:t>
            </a:r>
          </a:p>
          <a:p>
            <a:pPr marL="342900" indent="-342900">
              <a:buAutoNum type="arabicPeriod" startAt="6"/>
            </a:pPr>
            <a:r>
              <a:rPr lang="en-US" noProof="0" dirty="0">
                <a:cs typeface="Poppins Light" pitchFamily="2" charset="77"/>
              </a:rPr>
              <a:t>Mean temperature</a:t>
            </a:r>
          </a:p>
          <a:p>
            <a:pPr marL="342900" indent="-342900">
              <a:buAutoNum type="arabicPeriod" startAt="6"/>
            </a:pPr>
            <a:r>
              <a:rPr lang="en-US" noProof="0" dirty="0" err="1">
                <a:cs typeface="Poppins Light" pitchFamily="2" charset="77"/>
              </a:rPr>
              <a:t>Vapour</a:t>
            </a:r>
            <a:r>
              <a:rPr lang="en-US" noProof="0" dirty="0">
                <a:cs typeface="Poppins Light" pitchFamily="2" charset="77"/>
              </a:rPr>
              <a:t> pressure</a:t>
            </a:r>
          </a:p>
          <a:p>
            <a:pPr marL="342900" indent="-342900">
              <a:buAutoNum type="arabicPeriod" startAt="6"/>
            </a:pPr>
            <a:r>
              <a:rPr lang="en-US" noProof="0" dirty="0">
                <a:cs typeface="Poppins Light" pitchFamily="2" charset="77"/>
              </a:rPr>
              <a:t>Wet days</a:t>
            </a:r>
          </a:p>
          <a:p>
            <a:endParaRPr lang="en-US" noProof="0" dirty="0"/>
          </a:p>
        </p:txBody>
      </p:sp>
      <p:pic>
        <p:nvPicPr>
          <p:cNvPr id="9" name="Marcador de posición de 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78F0B604-AF2D-564C-368F-5775CD033E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r="86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B984-D800-9572-2D40-2F1029A0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1F6A10-392A-1633-ED3E-86E83EB8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PROCESSING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6EC316F-2A43-1B1F-2D27-8D660FD08F53}"/>
              </a:ext>
            </a:extLst>
          </p:cNvPr>
          <p:cNvSpPr txBox="1">
            <a:spLocks/>
          </p:cNvSpPr>
          <p:nvPr/>
        </p:nvSpPr>
        <p:spPr>
          <a:xfrm>
            <a:off x="6012179" y="431800"/>
            <a:ext cx="5295472" cy="6019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+mj-lt"/>
              </a:rPr>
              <a:t>Latitude and Longitude Delimitation:</a:t>
            </a:r>
          </a:p>
          <a:p>
            <a:r>
              <a:rPr lang="en-US" sz="1600" dirty="0"/>
              <a:t>We filter latitude and longitude to contain Perú.</a:t>
            </a:r>
          </a:p>
          <a:p>
            <a:endParaRPr lang="en-US" sz="1600" b="1" noProof="0" dirty="0">
              <a:latin typeface="+mj-lt"/>
            </a:endParaRPr>
          </a:p>
          <a:p>
            <a:r>
              <a:rPr lang="en-US" sz="1600" b="1" noProof="0" dirty="0">
                <a:latin typeface="+mj-lt"/>
              </a:rPr>
              <a:t>Regions Creation:</a:t>
            </a:r>
          </a:p>
          <a:p>
            <a:r>
              <a:rPr lang="en-US" sz="1600" noProof="0" dirty="0"/>
              <a:t>We created 2 different Regions based o</a:t>
            </a:r>
            <a:r>
              <a:rPr lang="en-US" sz="1600" dirty="0"/>
              <a:t>n</a:t>
            </a:r>
            <a:r>
              <a:rPr lang="en-US" sz="1600" noProof="0" dirty="0"/>
              <a:t> the target* distribution using cubic splines.</a:t>
            </a:r>
          </a:p>
          <a:p>
            <a:endParaRPr lang="en-US" sz="1600" dirty="0"/>
          </a:p>
          <a:p>
            <a:endParaRPr lang="en-US" sz="1600" noProof="0" dirty="0"/>
          </a:p>
          <a:p>
            <a:endParaRPr lang="en-US" sz="1600" noProof="0" dirty="0"/>
          </a:p>
          <a:p>
            <a:endParaRPr lang="en-US" sz="1600" noProof="0" dirty="0"/>
          </a:p>
          <a:p>
            <a:endParaRPr lang="en-US" sz="1600" noProof="0" dirty="0"/>
          </a:p>
          <a:p>
            <a:endParaRPr lang="en-US" sz="1600" noProof="0" dirty="0"/>
          </a:p>
          <a:p>
            <a:r>
              <a:rPr lang="en-US" sz="1600" b="1" noProof="0" dirty="0">
                <a:latin typeface="+mj-lt"/>
              </a:rPr>
              <a:t>Target creation:</a:t>
            </a:r>
          </a:p>
          <a:p>
            <a:r>
              <a:rPr lang="en-US" sz="1600" dirty="0"/>
              <a:t>We used a 10 years rolling window to generate thresholds of the variable “Wet days” by region and then set to 1 the places where the value was above the calculated threshold.</a:t>
            </a:r>
          </a:p>
          <a:p>
            <a:endParaRPr lang="en-US" sz="1600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3DABB6-88FA-A372-F664-E69229DE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-516"/>
          <a:stretch>
            <a:fillRect/>
          </a:stretch>
        </p:blipFill>
        <p:spPr>
          <a:xfrm>
            <a:off x="660829" y="3239864"/>
            <a:ext cx="4414837" cy="243848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BEEE7D4-77D3-7203-B88C-DC75CB8815AD}"/>
              </a:ext>
            </a:extLst>
          </p:cNvPr>
          <p:cNvSpPr txBox="1"/>
          <p:nvPr/>
        </p:nvSpPr>
        <p:spPr>
          <a:xfrm>
            <a:off x="137748" y="5678352"/>
            <a:ext cx="546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/>
              <a:t>Regions created based on target* and regional knowledge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1E04132-1C28-8BAA-9C9B-E415DAE3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05" y="2507568"/>
            <a:ext cx="2491019" cy="186826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420374-EDA0-9546-5FCB-7421F903A173}"/>
              </a:ext>
            </a:extLst>
          </p:cNvPr>
          <p:cNvSpPr txBox="1"/>
          <p:nvPr/>
        </p:nvSpPr>
        <p:spPr>
          <a:xfrm>
            <a:off x="5692297" y="4375832"/>
            <a:ext cx="546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Target Distribution based on created regions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50965A-ADDB-CAFA-3EE4-E513D3A7C4DC}"/>
              </a:ext>
            </a:extLst>
          </p:cNvPr>
          <p:cNvSpPr txBox="1"/>
          <p:nvPr/>
        </p:nvSpPr>
        <p:spPr>
          <a:xfrm>
            <a:off x="0" y="6581001"/>
            <a:ext cx="92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* To be more precise, we used the distribution of the variable that was latter going to be used as target.</a:t>
            </a:r>
          </a:p>
        </p:txBody>
      </p:sp>
    </p:spTree>
    <p:extLst>
      <p:ext uri="{BB962C8B-B14F-4D97-AF65-F5344CB8AC3E}">
        <p14:creationId xmlns:p14="http://schemas.microsoft.com/office/powerpoint/2010/main" val="45545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en-US" noProof="0" dirty="0" err="1"/>
              <a:t>MOdel</a:t>
            </a:r>
            <a:endParaRPr lang="en-US" noProof="0" dirty="0"/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31" y="385575"/>
            <a:ext cx="3494314" cy="797157"/>
          </a:xfrm>
        </p:spPr>
        <p:txBody>
          <a:bodyPr/>
          <a:lstStyle/>
          <a:p>
            <a:r>
              <a:rPr lang="en-US" dirty="0"/>
              <a:t>ARCHITECTURE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3561" y="1431584"/>
            <a:ext cx="3572055" cy="4261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noProof="0" dirty="0" err="1">
                <a:latin typeface="+mj-lt"/>
              </a:rPr>
              <a:t>ConvLSTM</a:t>
            </a:r>
            <a:r>
              <a:rPr lang="en-US" sz="1400" b="1" noProof="0" dirty="0">
                <a:latin typeface="+mj-lt"/>
              </a:rPr>
              <a:t> Layer: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+mj-lt"/>
              </a:rPr>
              <a:t>We account for weather similarities between locations by using a Convolutional Layer. We also account for the autoregressive nature of weather by combining by adding an LSTM to the architecture.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400" b="1" noProof="0" dirty="0">
                <a:latin typeface="+mj-lt"/>
              </a:rPr>
              <a:t>Dense L</a:t>
            </a:r>
            <a:r>
              <a:rPr lang="en-US" sz="1400" b="1" dirty="0" err="1">
                <a:latin typeface="+mj-lt"/>
              </a:rPr>
              <a:t>ayer</a:t>
            </a:r>
            <a:r>
              <a:rPr lang="en-US" sz="1400" b="1" dirty="0">
                <a:latin typeface="+mj-lt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1400" noProof="0" dirty="0"/>
              <a:t>In other to give weather context of nearby countries without having to incur in more computational complexity by expanding the latitude and longitude thresholds</a:t>
            </a:r>
            <a:r>
              <a:rPr lang="en-US" sz="1400" dirty="0"/>
              <a:t>, we use tabular data of country weather aggregates in a simple Dense Layer.</a:t>
            </a:r>
          </a:p>
          <a:p>
            <a:pPr>
              <a:lnSpc>
                <a:spcPct val="100000"/>
              </a:lnSpc>
            </a:pPr>
            <a:endParaRPr lang="en-US" sz="1400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786BC6-55E5-FD0A-8134-07BE8BB2F140}"/>
              </a:ext>
            </a:extLst>
          </p:cNvPr>
          <p:cNvSpPr/>
          <p:nvPr/>
        </p:nvSpPr>
        <p:spPr>
          <a:xfrm>
            <a:off x="1215199" y="20156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F4D06BD-5929-1CDF-8EAA-89EA058C1F8C}"/>
              </a:ext>
            </a:extLst>
          </p:cNvPr>
          <p:cNvSpPr/>
          <p:nvPr/>
        </p:nvSpPr>
        <p:spPr>
          <a:xfrm>
            <a:off x="2174049" y="20156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8FA358-F616-5C40-9F30-14FC1DE36E6C}"/>
              </a:ext>
            </a:extLst>
          </p:cNvPr>
          <p:cNvSpPr/>
          <p:nvPr/>
        </p:nvSpPr>
        <p:spPr>
          <a:xfrm>
            <a:off x="256349" y="2015671"/>
            <a:ext cx="596900" cy="482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D2459F-ADC2-5AA1-8689-2EADBF0DD415}"/>
              </a:ext>
            </a:extLst>
          </p:cNvPr>
          <p:cNvSpPr/>
          <p:nvPr/>
        </p:nvSpPr>
        <p:spPr>
          <a:xfrm>
            <a:off x="3707678" y="20029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CF7470B-676A-FC49-2A39-86DFA79A067F}"/>
              </a:ext>
            </a:extLst>
          </p:cNvPr>
          <p:cNvSpPr/>
          <p:nvPr/>
        </p:nvSpPr>
        <p:spPr>
          <a:xfrm>
            <a:off x="3216083" y="21858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8DEEEB-11FE-6A72-7E8C-4F0195E245F2}"/>
              </a:ext>
            </a:extLst>
          </p:cNvPr>
          <p:cNvSpPr/>
          <p:nvPr/>
        </p:nvSpPr>
        <p:spPr>
          <a:xfrm>
            <a:off x="2978311" y="21858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4FA22D0-10C3-6D7B-6807-804DD9925466}"/>
              </a:ext>
            </a:extLst>
          </p:cNvPr>
          <p:cNvSpPr/>
          <p:nvPr/>
        </p:nvSpPr>
        <p:spPr>
          <a:xfrm>
            <a:off x="3453855" y="21858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E80E44-0B6E-1FCB-B130-FEEE091C61A3}"/>
              </a:ext>
            </a:extLst>
          </p:cNvPr>
          <p:cNvSpPr/>
          <p:nvPr/>
        </p:nvSpPr>
        <p:spPr>
          <a:xfrm>
            <a:off x="1215199" y="28030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B6222DE-8092-2488-B943-E6D6E663FCB0}"/>
              </a:ext>
            </a:extLst>
          </p:cNvPr>
          <p:cNvSpPr/>
          <p:nvPr/>
        </p:nvSpPr>
        <p:spPr>
          <a:xfrm>
            <a:off x="2176428" y="28157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33DFA6-4625-75BD-A5DD-31053C845BCA}"/>
              </a:ext>
            </a:extLst>
          </p:cNvPr>
          <p:cNvSpPr/>
          <p:nvPr/>
        </p:nvSpPr>
        <p:spPr>
          <a:xfrm>
            <a:off x="3715315" y="2803071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9608DA-0CEE-8C4D-8CBB-72A84E6DC054}"/>
              </a:ext>
            </a:extLst>
          </p:cNvPr>
          <p:cNvSpPr/>
          <p:nvPr/>
        </p:nvSpPr>
        <p:spPr>
          <a:xfrm>
            <a:off x="256349" y="2803071"/>
            <a:ext cx="596900" cy="482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328A12C-A56B-341D-8D54-18803C135807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1513649" y="2498271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993DD87-192D-1EDC-BD20-2FBA9B482E2B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472499" y="2498271"/>
            <a:ext cx="2379" cy="3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DE433D9-B601-2CB9-C696-AB69701C32E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006128" y="2485571"/>
            <a:ext cx="7637" cy="3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E5445AC-3D57-97A9-D2E1-CE2C15BFE3F4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554799" y="2498271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EA17295-26B1-A5E9-DBC9-6032903FC23B}"/>
              </a:ext>
            </a:extLst>
          </p:cNvPr>
          <p:cNvSpPr/>
          <p:nvPr/>
        </p:nvSpPr>
        <p:spPr>
          <a:xfrm>
            <a:off x="1812099" y="3868417"/>
            <a:ext cx="958850" cy="605611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3148125B-9C2F-AEF3-536D-A7830D9B8DFD}"/>
              </a:ext>
            </a:extLst>
          </p:cNvPr>
          <p:cNvCxnSpPr>
            <a:cxnSpLocks/>
            <a:stCxn id="17" idx="2"/>
            <a:endCxn id="31" idx="1"/>
          </p:cNvCxnSpPr>
          <p:nvPr/>
        </p:nvCxnSpPr>
        <p:spPr>
          <a:xfrm rot="16200000" flipH="1">
            <a:off x="740673" y="3099797"/>
            <a:ext cx="885552" cy="12573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3A2E9483-6647-DA73-A570-8EA25A84ADC6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1220098" y="3579222"/>
            <a:ext cx="885552" cy="2984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9CE9771D-B7DF-07B3-C490-7EE2B928BE18}"/>
              </a:ext>
            </a:extLst>
          </p:cNvPr>
          <p:cNvCxnSpPr>
            <a:cxnSpLocks/>
            <a:stCxn id="15" idx="2"/>
            <a:endCxn id="31" idx="0"/>
          </p:cNvCxnSpPr>
          <p:nvPr/>
        </p:nvCxnSpPr>
        <p:spPr>
          <a:xfrm rot="5400000">
            <a:off x="2098178" y="3491717"/>
            <a:ext cx="570046" cy="183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1D3CC0FC-4763-89BB-4EA5-E94E1EC126CA}"/>
              </a:ext>
            </a:extLst>
          </p:cNvPr>
          <p:cNvCxnSpPr>
            <a:cxnSpLocks/>
            <a:stCxn id="16" idx="2"/>
            <a:endCxn id="31" idx="3"/>
          </p:cNvCxnSpPr>
          <p:nvPr/>
        </p:nvCxnSpPr>
        <p:spPr>
          <a:xfrm rot="5400000">
            <a:off x="2949581" y="3107039"/>
            <a:ext cx="885552" cy="124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32471B-E759-73C5-3513-D76253FDFD9F}"/>
              </a:ext>
            </a:extLst>
          </p:cNvPr>
          <p:cNvSpPr txBox="1"/>
          <p:nvPr/>
        </p:nvSpPr>
        <p:spPr>
          <a:xfrm>
            <a:off x="230948" y="2824006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>
                <a:solidFill>
                  <a:schemeClr val="bg2"/>
                </a:solidFill>
              </a:rPr>
              <a:t>Dense </a:t>
            </a:r>
            <a:r>
              <a:rPr lang="es-419" sz="1200" dirty="0" err="1">
                <a:solidFill>
                  <a:schemeClr val="bg2"/>
                </a:solidFill>
              </a:rPr>
              <a:t>Layer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CD18C0E-C4A4-13EC-E1B3-C1853E678F6D}"/>
              </a:ext>
            </a:extLst>
          </p:cNvPr>
          <p:cNvSpPr txBox="1"/>
          <p:nvPr/>
        </p:nvSpPr>
        <p:spPr>
          <a:xfrm>
            <a:off x="1196570" y="2838211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AB61D3-E0EC-BC4C-7140-2009A8F4FB35}"/>
              </a:ext>
            </a:extLst>
          </p:cNvPr>
          <p:cNvSpPr txBox="1"/>
          <p:nvPr/>
        </p:nvSpPr>
        <p:spPr>
          <a:xfrm>
            <a:off x="2125177" y="2824006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714104-B897-0A63-4133-C134A1DE52EB}"/>
              </a:ext>
            </a:extLst>
          </p:cNvPr>
          <p:cNvSpPr txBox="1"/>
          <p:nvPr/>
        </p:nvSpPr>
        <p:spPr>
          <a:xfrm>
            <a:off x="3715315" y="2836706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BB9461B-E53D-B836-ABC6-B15E1705B986}"/>
              </a:ext>
            </a:extLst>
          </p:cNvPr>
          <p:cNvSpPr txBox="1"/>
          <p:nvPr/>
        </p:nvSpPr>
        <p:spPr>
          <a:xfrm>
            <a:off x="161720" y="2068285"/>
            <a:ext cx="77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>
                <a:solidFill>
                  <a:schemeClr val="bg2"/>
                </a:solidFill>
              </a:rPr>
              <a:t>Ctry</a:t>
            </a:r>
            <a:r>
              <a:rPr lang="es-419" sz="1200" dirty="0">
                <a:solidFill>
                  <a:schemeClr val="bg2"/>
                </a:solidFill>
              </a:rPr>
              <a:t> </a:t>
            </a:r>
            <a:r>
              <a:rPr lang="es-419" sz="1200" dirty="0" err="1">
                <a:solidFill>
                  <a:schemeClr val="bg2"/>
                </a:solidFill>
              </a:rPr>
              <a:t>Agg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5E33BA4-E150-7057-FBEF-873457DA27F5}"/>
              </a:ext>
            </a:extLst>
          </p:cNvPr>
          <p:cNvSpPr txBox="1"/>
          <p:nvPr/>
        </p:nvSpPr>
        <p:spPr>
          <a:xfrm>
            <a:off x="1232941" y="2064644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Temp</a:t>
            </a:r>
            <a:r>
              <a:rPr lang="es-419" sz="1200" dirty="0"/>
              <a:t> Min</a:t>
            </a:r>
            <a:endParaRPr lang="es-PE" sz="1200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DC6D1DE-1F25-4A55-3455-2243F8A6F51E}"/>
              </a:ext>
            </a:extLst>
          </p:cNvPr>
          <p:cNvSpPr txBox="1"/>
          <p:nvPr/>
        </p:nvSpPr>
        <p:spPr>
          <a:xfrm>
            <a:off x="1612039" y="4032722"/>
            <a:ext cx="135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>
                <a:solidFill>
                  <a:schemeClr val="bg2"/>
                </a:solidFill>
              </a:rPr>
              <a:t>Embedded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653EE04-234C-9B91-1FBB-06140FFE0D6B}"/>
              </a:ext>
            </a:extLst>
          </p:cNvPr>
          <p:cNvSpPr txBox="1"/>
          <p:nvPr/>
        </p:nvSpPr>
        <p:spPr>
          <a:xfrm>
            <a:off x="2136727" y="2047562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Temp</a:t>
            </a:r>
            <a:r>
              <a:rPr lang="es-419" sz="1200" dirty="0"/>
              <a:t> Max</a:t>
            </a:r>
            <a:endParaRPr lang="es-PE" sz="1200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1E3441C-A0A0-D990-8EE5-61F2B6731113}"/>
              </a:ext>
            </a:extLst>
          </p:cNvPr>
          <p:cNvSpPr txBox="1"/>
          <p:nvPr/>
        </p:nvSpPr>
        <p:spPr>
          <a:xfrm>
            <a:off x="3699264" y="2062842"/>
            <a:ext cx="66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Wet</a:t>
            </a:r>
            <a:endParaRPr lang="es-PE" sz="1200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28613C3-D215-5908-FEFA-8C1F2213C723}"/>
              </a:ext>
            </a:extLst>
          </p:cNvPr>
          <p:cNvSpPr/>
          <p:nvPr/>
        </p:nvSpPr>
        <p:spPr>
          <a:xfrm>
            <a:off x="1646138" y="5726887"/>
            <a:ext cx="1257301" cy="7396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37E722F6-6841-0DD6-5ED7-8BC4E904F42A}"/>
              </a:ext>
            </a:extLst>
          </p:cNvPr>
          <p:cNvCxnSpPr>
            <a:cxnSpLocks/>
            <a:stCxn id="31" idx="2"/>
            <a:endCxn id="72" idx="0"/>
          </p:cNvCxnSpPr>
          <p:nvPr/>
        </p:nvCxnSpPr>
        <p:spPr>
          <a:xfrm rot="16200000" flipH="1">
            <a:off x="2160512" y="4605040"/>
            <a:ext cx="27472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DA9939F-F366-CA9D-435B-6DC91A08DADE}"/>
              </a:ext>
            </a:extLst>
          </p:cNvPr>
          <p:cNvSpPr txBox="1"/>
          <p:nvPr/>
        </p:nvSpPr>
        <p:spPr>
          <a:xfrm>
            <a:off x="1646138" y="5806594"/>
            <a:ext cx="125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>
                <a:solidFill>
                  <a:schemeClr val="bg2"/>
                </a:solidFill>
              </a:rPr>
              <a:t>Probability </a:t>
            </a:r>
            <a:r>
              <a:rPr lang="es-419" sz="1200" dirty="0" err="1">
                <a:solidFill>
                  <a:schemeClr val="bg2"/>
                </a:solidFill>
              </a:rPr>
              <a:t>of</a:t>
            </a:r>
            <a:r>
              <a:rPr lang="es-419" sz="1200" dirty="0">
                <a:solidFill>
                  <a:schemeClr val="bg2"/>
                </a:solidFill>
              </a:rPr>
              <a:t> anormal </a:t>
            </a:r>
            <a:r>
              <a:rPr lang="es-419" sz="1200" dirty="0" err="1">
                <a:solidFill>
                  <a:schemeClr val="bg2"/>
                </a:solidFill>
              </a:rPr>
              <a:t>rainfall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A44FB085-D0A7-6333-0EED-6F2B0E7AD898}"/>
              </a:ext>
            </a:extLst>
          </p:cNvPr>
          <p:cNvSpPr/>
          <p:nvPr/>
        </p:nvSpPr>
        <p:spPr>
          <a:xfrm>
            <a:off x="1971812" y="4715117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DF72B912-1FC3-B689-8F5D-20C29467AF3A}"/>
              </a:ext>
            </a:extLst>
          </p:cNvPr>
          <p:cNvSpPr txBox="1"/>
          <p:nvPr/>
        </p:nvSpPr>
        <p:spPr>
          <a:xfrm>
            <a:off x="1971812" y="4748752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cxnSp>
        <p:nvCxnSpPr>
          <p:cNvPr id="74" name="Conector: angular 73">
            <a:extLst>
              <a:ext uri="{FF2B5EF4-FFF2-40B4-BE49-F238E27FC236}">
                <a16:creationId xmlns:a16="http://schemas.microsoft.com/office/drawing/2014/main" id="{60BE66C9-2490-6B83-1D22-D21AC8B5903C}"/>
              </a:ext>
            </a:extLst>
          </p:cNvPr>
          <p:cNvCxnSpPr>
            <a:cxnSpLocks/>
            <a:stCxn id="72" idx="2"/>
            <a:endCxn id="57" idx="0"/>
          </p:cNvCxnSpPr>
          <p:nvPr/>
        </p:nvCxnSpPr>
        <p:spPr>
          <a:xfrm rot="5400000">
            <a:off x="2031272" y="5453935"/>
            <a:ext cx="516470" cy="29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AD67E3B2-3A88-42DA-B460-1718A2BD6E75}"/>
              </a:ext>
            </a:extLst>
          </p:cNvPr>
          <p:cNvSpPr txBox="1">
            <a:spLocks/>
          </p:cNvSpPr>
          <p:nvPr/>
        </p:nvSpPr>
        <p:spPr>
          <a:xfrm>
            <a:off x="1716385" y="1253707"/>
            <a:ext cx="1135141" cy="29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>
                <a:latin typeface="+mj-lt"/>
              </a:rPr>
              <a:t>Big Model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AF02C43D-D04C-4FC3-7D4D-82407A700166}"/>
              </a:ext>
            </a:extLst>
          </p:cNvPr>
          <p:cNvSpPr/>
          <p:nvPr/>
        </p:nvSpPr>
        <p:spPr>
          <a:xfrm>
            <a:off x="5904819" y="2038769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DA468E2E-B000-0780-286E-F53E920114CF}"/>
              </a:ext>
            </a:extLst>
          </p:cNvPr>
          <p:cNvSpPr/>
          <p:nvPr/>
        </p:nvSpPr>
        <p:spPr>
          <a:xfrm>
            <a:off x="4699818" y="2002043"/>
            <a:ext cx="596900" cy="482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2798DFA-F118-9F7F-D195-E408DFAF0819}"/>
              </a:ext>
            </a:extLst>
          </p:cNvPr>
          <p:cNvSpPr/>
          <p:nvPr/>
        </p:nvSpPr>
        <p:spPr>
          <a:xfrm>
            <a:off x="5904819" y="2800769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B978177B-244C-6733-BDE0-3764080A0975}"/>
              </a:ext>
            </a:extLst>
          </p:cNvPr>
          <p:cNvSpPr/>
          <p:nvPr/>
        </p:nvSpPr>
        <p:spPr>
          <a:xfrm>
            <a:off x="4699818" y="2789443"/>
            <a:ext cx="596900" cy="482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1BF43307-178E-78C6-76C0-D56373AF4A99}"/>
              </a:ext>
            </a:extLst>
          </p:cNvPr>
          <p:cNvCxnSpPr>
            <a:cxnSpLocks/>
            <a:stCxn id="119" idx="2"/>
            <a:endCxn id="123" idx="0"/>
          </p:cNvCxnSpPr>
          <p:nvPr/>
        </p:nvCxnSpPr>
        <p:spPr>
          <a:xfrm>
            <a:off x="6203269" y="2521369"/>
            <a:ext cx="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DF0DE255-24AF-C025-4CF7-1D3AFA313554}"/>
              </a:ext>
            </a:extLst>
          </p:cNvPr>
          <p:cNvCxnSpPr>
            <a:cxnSpLocks/>
            <a:stCxn id="121" idx="2"/>
            <a:endCxn id="125" idx="0"/>
          </p:cNvCxnSpPr>
          <p:nvPr/>
        </p:nvCxnSpPr>
        <p:spPr>
          <a:xfrm>
            <a:off x="4998268" y="2484643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34D1835-CA77-584B-E4BF-A46F53C06D42}"/>
              </a:ext>
            </a:extLst>
          </p:cNvPr>
          <p:cNvSpPr/>
          <p:nvPr/>
        </p:nvSpPr>
        <p:spPr>
          <a:xfrm>
            <a:off x="5077572" y="3834782"/>
            <a:ext cx="958850" cy="605611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30" name="Conector: angular 129">
            <a:extLst>
              <a:ext uri="{FF2B5EF4-FFF2-40B4-BE49-F238E27FC236}">
                <a16:creationId xmlns:a16="http://schemas.microsoft.com/office/drawing/2014/main" id="{482D35A7-31AB-B404-E955-4A6E3029992A}"/>
              </a:ext>
            </a:extLst>
          </p:cNvPr>
          <p:cNvCxnSpPr>
            <a:cxnSpLocks/>
            <a:stCxn id="125" idx="2"/>
            <a:endCxn id="129" idx="0"/>
          </p:cNvCxnSpPr>
          <p:nvPr/>
        </p:nvCxnSpPr>
        <p:spPr>
          <a:xfrm rot="16200000" flipH="1">
            <a:off x="4996263" y="3274047"/>
            <a:ext cx="562739" cy="5587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r 130">
            <a:extLst>
              <a:ext uri="{FF2B5EF4-FFF2-40B4-BE49-F238E27FC236}">
                <a16:creationId xmlns:a16="http://schemas.microsoft.com/office/drawing/2014/main" id="{F8F94546-2ED6-BB73-6317-C6F635834E93}"/>
              </a:ext>
            </a:extLst>
          </p:cNvPr>
          <p:cNvCxnSpPr>
            <a:cxnSpLocks/>
            <a:stCxn id="123" idx="2"/>
            <a:endCxn id="129" idx="0"/>
          </p:cNvCxnSpPr>
          <p:nvPr/>
        </p:nvCxnSpPr>
        <p:spPr>
          <a:xfrm rot="5400000">
            <a:off x="5604427" y="3235939"/>
            <a:ext cx="551413" cy="646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60335327-1A88-AEA8-F6F4-0B8B145A633C}"/>
              </a:ext>
            </a:extLst>
          </p:cNvPr>
          <p:cNvSpPr txBox="1"/>
          <p:nvPr/>
        </p:nvSpPr>
        <p:spPr>
          <a:xfrm>
            <a:off x="4674417" y="2810378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>
                <a:solidFill>
                  <a:schemeClr val="bg2"/>
                </a:solidFill>
              </a:rPr>
              <a:t>Dense </a:t>
            </a:r>
            <a:r>
              <a:rPr lang="es-419" sz="1200" dirty="0" err="1">
                <a:solidFill>
                  <a:schemeClr val="bg2"/>
                </a:solidFill>
              </a:rPr>
              <a:t>Layer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96837738-1595-EB4E-C5E9-1173CD5B4C89}"/>
              </a:ext>
            </a:extLst>
          </p:cNvPr>
          <p:cNvSpPr txBox="1"/>
          <p:nvPr/>
        </p:nvSpPr>
        <p:spPr>
          <a:xfrm>
            <a:off x="5886190" y="2823209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262A59E4-42A3-AB87-55E8-05C0E703A6FB}"/>
              </a:ext>
            </a:extLst>
          </p:cNvPr>
          <p:cNvSpPr txBox="1"/>
          <p:nvPr/>
        </p:nvSpPr>
        <p:spPr>
          <a:xfrm>
            <a:off x="4605189" y="2054657"/>
            <a:ext cx="771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>
                <a:solidFill>
                  <a:schemeClr val="bg2"/>
                </a:solidFill>
              </a:rPr>
              <a:t>Ctry</a:t>
            </a:r>
            <a:r>
              <a:rPr lang="es-419" sz="1200" dirty="0">
                <a:solidFill>
                  <a:schemeClr val="bg2"/>
                </a:solidFill>
              </a:rPr>
              <a:t> </a:t>
            </a:r>
            <a:r>
              <a:rPr lang="es-419" sz="1200" dirty="0" err="1">
                <a:solidFill>
                  <a:schemeClr val="bg2"/>
                </a:solidFill>
              </a:rPr>
              <a:t>Agg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B6BF1081-E1C0-B1B6-1AC4-BE2131E9C807}"/>
              </a:ext>
            </a:extLst>
          </p:cNvPr>
          <p:cNvSpPr txBox="1"/>
          <p:nvPr/>
        </p:nvSpPr>
        <p:spPr>
          <a:xfrm>
            <a:off x="5897161" y="2087742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Temp</a:t>
            </a:r>
            <a:r>
              <a:rPr lang="es-419" sz="1200" dirty="0"/>
              <a:t> Min</a:t>
            </a:r>
            <a:endParaRPr lang="es-PE" sz="1200" dirty="0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3A03CF9E-EDE1-5C8D-3C18-1A6C8C686432}"/>
              </a:ext>
            </a:extLst>
          </p:cNvPr>
          <p:cNvSpPr txBox="1"/>
          <p:nvPr/>
        </p:nvSpPr>
        <p:spPr>
          <a:xfrm>
            <a:off x="4877512" y="3999087"/>
            <a:ext cx="135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>
                <a:solidFill>
                  <a:schemeClr val="bg2"/>
                </a:solidFill>
              </a:rPr>
              <a:t>Embedded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0007BA5D-D271-6EE4-CFBC-B0845234056C}"/>
              </a:ext>
            </a:extLst>
          </p:cNvPr>
          <p:cNvSpPr/>
          <p:nvPr/>
        </p:nvSpPr>
        <p:spPr>
          <a:xfrm>
            <a:off x="4911611" y="5693252"/>
            <a:ext cx="1257301" cy="7396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41" name="Conector: angular 140">
            <a:extLst>
              <a:ext uri="{FF2B5EF4-FFF2-40B4-BE49-F238E27FC236}">
                <a16:creationId xmlns:a16="http://schemas.microsoft.com/office/drawing/2014/main" id="{BA93B7C9-E0AC-4417-38DC-62F9AB4A6DAB}"/>
              </a:ext>
            </a:extLst>
          </p:cNvPr>
          <p:cNvCxnSpPr>
            <a:cxnSpLocks/>
            <a:stCxn id="129" idx="2"/>
            <a:endCxn id="144" idx="0"/>
          </p:cNvCxnSpPr>
          <p:nvPr/>
        </p:nvCxnSpPr>
        <p:spPr>
          <a:xfrm rot="16200000" flipH="1">
            <a:off x="5425985" y="4571405"/>
            <a:ext cx="27472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AB20B30D-A63B-254A-CC8E-4D2CA0D0C754}"/>
              </a:ext>
            </a:extLst>
          </p:cNvPr>
          <p:cNvSpPr txBox="1"/>
          <p:nvPr/>
        </p:nvSpPr>
        <p:spPr>
          <a:xfrm>
            <a:off x="4911611" y="5772959"/>
            <a:ext cx="125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>
                <a:solidFill>
                  <a:schemeClr val="bg2"/>
                </a:solidFill>
              </a:rPr>
              <a:t>Probability </a:t>
            </a:r>
            <a:r>
              <a:rPr lang="es-419" sz="1200" dirty="0" err="1">
                <a:solidFill>
                  <a:schemeClr val="bg2"/>
                </a:solidFill>
              </a:rPr>
              <a:t>of</a:t>
            </a:r>
            <a:r>
              <a:rPr lang="es-419" sz="1200" dirty="0">
                <a:solidFill>
                  <a:schemeClr val="bg2"/>
                </a:solidFill>
              </a:rPr>
              <a:t> anormal </a:t>
            </a:r>
            <a:r>
              <a:rPr lang="es-419" sz="1200" dirty="0" err="1">
                <a:solidFill>
                  <a:schemeClr val="bg2"/>
                </a:solidFill>
              </a:rPr>
              <a:t>rainfall</a:t>
            </a:r>
            <a:endParaRPr lang="es-PE" sz="1200" dirty="0">
              <a:solidFill>
                <a:schemeClr val="bg2"/>
              </a:solidFill>
            </a:endParaRPr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00E5D756-CB04-5D1C-1729-F65FAFC7C151}"/>
              </a:ext>
            </a:extLst>
          </p:cNvPr>
          <p:cNvSpPr/>
          <p:nvPr/>
        </p:nvSpPr>
        <p:spPr>
          <a:xfrm>
            <a:off x="5237285" y="4681482"/>
            <a:ext cx="596900" cy="48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AEE26440-F631-9853-9EDA-04C5F637308F}"/>
              </a:ext>
            </a:extLst>
          </p:cNvPr>
          <p:cNvSpPr txBox="1"/>
          <p:nvPr/>
        </p:nvSpPr>
        <p:spPr>
          <a:xfrm>
            <a:off x="5237285" y="4715117"/>
            <a:ext cx="66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 dirty="0" err="1"/>
              <a:t>Conv</a:t>
            </a:r>
            <a:r>
              <a:rPr lang="es-419" sz="1200" dirty="0"/>
              <a:t>-LSTM</a:t>
            </a:r>
            <a:endParaRPr lang="es-PE" sz="1200" dirty="0"/>
          </a:p>
        </p:txBody>
      </p:sp>
      <p:cxnSp>
        <p:nvCxnSpPr>
          <p:cNvPr id="145" name="Conector: angular 144">
            <a:extLst>
              <a:ext uri="{FF2B5EF4-FFF2-40B4-BE49-F238E27FC236}">
                <a16:creationId xmlns:a16="http://schemas.microsoft.com/office/drawing/2014/main" id="{E1621E20-DEEC-1471-C08E-8CA039CD1176}"/>
              </a:ext>
            </a:extLst>
          </p:cNvPr>
          <p:cNvCxnSpPr>
            <a:cxnSpLocks/>
            <a:stCxn id="144" idx="2"/>
            <a:endCxn id="140" idx="0"/>
          </p:cNvCxnSpPr>
          <p:nvPr/>
        </p:nvCxnSpPr>
        <p:spPr>
          <a:xfrm rot="5400000">
            <a:off x="5296745" y="5420300"/>
            <a:ext cx="516470" cy="294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ontent Placeholder 3">
            <a:extLst>
              <a:ext uri="{FF2B5EF4-FFF2-40B4-BE49-F238E27FC236}">
                <a16:creationId xmlns:a16="http://schemas.microsoft.com/office/drawing/2014/main" id="{4F24646A-B6FD-F109-3C43-791CE1352225}"/>
              </a:ext>
            </a:extLst>
          </p:cNvPr>
          <p:cNvSpPr txBox="1">
            <a:spLocks/>
          </p:cNvSpPr>
          <p:nvPr/>
        </p:nvSpPr>
        <p:spPr>
          <a:xfrm>
            <a:off x="4960945" y="1251915"/>
            <a:ext cx="1423104" cy="351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>
                <a:latin typeface="+mj-lt"/>
              </a:rPr>
              <a:t>Small Model</a:t>
            </a:r>
          </a:p>
        </p:txBody>
      </p:sp>
      <p:sp>
        <p:nvSpPr>
          <p:cNvPr id="155" name="Cerrar llave 154">
            <a:extLst>
              <a:ext uri="{FF2B5EF4-FFF2-40B4-BE49-F238E27FC236}">
                <a16:creationId xmlns:a16="http://schemas.microsoft.com/office/drawing/2014/main" id="{2AFF786B-0FFB-6F06-B677-F8A0A4745BE4}"/>
              </a:ext>
            </a:extLst>
          </p:cNvPr>
          <p:cNvSpPr/>
          <p:nvPr/>
        </p:nvSpPr>
        <p:spPr>
          <a:xfrm rot="16200000">
            <a:off x="2039343" y="-307652"/>
            <a:ext cx="430286" cy="425130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6" name="Cerrar llave 155">
            <a:extLst>
              <a:ext uri="{FF2B5EF4-FFF2-40B4-BE49-F238E27FC236}">
                <a16:creationId xmlns:a16="http://schemas.microsoft.com/office/drawing/2014/main" id="{1FE547AE-1279-19FD-5DE4-8729EDD72A1B}"/>
              </a:ext>
            </a:extLst>
          </p:cNvPr>
          <p:cNvSpPr/>
          <p:nvPr/>
        </p:nvSpPr>
        <p:spPr>
          <a:xfrm rot="16200000">
            <a:off x="5395065" y="810437"/>
            <a:ext cx="482600" cy="211307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&amp;W Minimalist Drama_Finance_win32_EF_v5" id="{2442EB39-5D7A-4DDC-AD9A-BB04F1C7B656}" vid="{B6686708-5202-4EB0-B50E-375235245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http://www.w3.org/XML/1998/namespace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2265</TotalTime>
  <Words>492</Words>
  <Application>Microsoft Office PowerPoint</Application>
  <PresentationFormat>Panorámica</PresentationFormat>
  <Paragraphs>94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Arial</vt:lpstr>
      <vt:lpstr>Poppins</vt:lpstr>
      <vt:lpstr>Poppins Light</vt:lpstr>
      <vt:lpstr>Epic Nature</vt:lpstr>
      <vt:lpstr>FLOOD FORECASTING</vt:lpstr>
      <vt:lpstr>agenda</vt:lpstr>
      <vt:lpstr>Introduction</vt:lpstr>
      <vt:lpstr>PrOBLEMATIC</vt:lpstr>
      <vt:lpstr>DATA</vt:lpstr>
      <vt:lpstr>DATA SOURCES</vt:lpstr>
      <vt:lpstr>DATA PROCESSING</vt:lpstr>
      <vt:lpstr>MOdel</vt:lpstr>
      <vt:lpstr>ARCHITECTURE</vt:lpstr>
      <vt:lpstr>BENCHMARK</vt:lpstr>
      <vt:lpstr>CONCLUSIONS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Santiago Belevan</cp:lastModifiedBy>
  <cp:revision>8</cp:revision>
  <dcterms:created xsi:type="dcterms:W3CDTF">2024-06-26T20:20:27Z</dcterms:created>
  <dcterms:modified xsi:type="dcterms:W3CDTF">2025-06-18T05:34:51Z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